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8" r:id="rId2"/>
    <p:sldId id="349" r:id="rId3"/>
    <p:sldId id="486" r:id="rId4"/>
    <p:sldId id="489" r:id="rId5"/>
    <p:sldId id="485" r:id="rId6"/>
    <p:sldId id="304" r:id="rId7"/>
    <p:sldId id="484" r:id="rId8"/>
    <p:sldId id="479" r:id="rId9"/>
    <p:sldId id="495" r:id="rId10"/>
    <p:sldId id="494" r:id="rId11"/>
    <p:sldId id="496" r:id="rId12"/>
    <p:sldId id="498" r:id="rId13"/>
    <p:sldId id="497" r:id="rId14"/>
    <p:sldId id="500" r:id="rId15"/>
    <p:sldId id="499" r:id="rId16"/>
    <p:sldId id="501" r:id="rId17"/>
    <p:sldId id="480" r:id="rId18"/>
    <p:sldId id="487" r:id="rId19"/>
    <p:sldId id="488" r:id="rId20"/>
    <p:sldId id="490" r:id="rId21"/>
    <p:sldId id="492" r:id="rId22"/>
    <p:sldId id="491" r:id="rId23"/>
    <p:sldId id="502" r:id="rId24"/>
    <p:sldId id="493" r:id="rId25"/>
    <p:sldId id="503" r:id="rId26"/>
    <p:sldId id="471" r:id="rId27"/>
    <p:sldId id="504" r:id="rId28"/>
    <p:sldId id="505" r:id="rId29"/>
    <p:sldId id="478" r:id="rId30"/>
    <p:sldId id="506" r:id="rId31"/>
    <p:sldId id="507" r:id="rId32"/>
    <p:sldId id="508" r:id="rId33"/>
    <p:sldId id="408" r:id="rId34"/>
    <p:sldId id="483" r:id="rId35"/>
    <p:sldId id="482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349"/>
            <p14:sldId id="486"/>
            <p14:sldId id="489"/>
            <p14:sldId id="485"/>
            <p14:sldId id="304"/>
            <p14:sldId id="484"/>
            <p14:sldId id="479"/>
            <p14:sldId id="495"/>
            <p14:sldId id="494"/>
            <p14:sldId id="496"/>
            <p14:sldId id="498"/>
            <p14:sldId id="497"/>
            <p14:sldId id="500"/>
            <p14:sldId id="499"/>
            <p14:sldId id="501"/>
            <p14:sldId id="480"/>
            <p14:sldId id="487"/>
            <p14:sldId id="488"/>
            <p14:sldId id="490"/>
            <p14:sldId id="492"/>
            <p14:sldId id="491"/>
            <p14:sldId id="502"/>
            <p14:sldId id="493"/>
            <p14:sldId id="503"/>
            <p14:sldId id="471"/>
            <p14:sldId id="504"/>
            <p14:sldId id="505"/>
            <p14:sldId id="478"/>
            <p14:sldId id="506"/>
            <p14:sldId id="507"/>
            <p14:sldId id="508"/>
            <p14:sldId id="408"/>
            <p14:sldId id="483"/>
            <p14:sldId id="4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882"/>
    <p:restoredTop sz="71619"/>
  </p:normalViewPr>
  <p:slideViewPr>
    <p:cSldViewPr snapToGrid="0" snapToObjects="1">
      <p:cViewPr>
        <p:scale>
          <a:sx n="62" d="100"/>
          <a:sy n="62" d="100"/>
        </p:scale>
        <p:origin x="-4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995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484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8157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8740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7665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6951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4502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文件，要是用一般的文本工具打开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文件的话确实会是一堆乱码，而用开发工具打开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的话，开发工具会给你反编译一遍，所以看起来就是正常代码了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7304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文件，要是用一般的文本工具打开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文件的话确实会是一堆乱码，而用开发工具打开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的话，开发工具会给你反编译一遍，所以看起来就是正常代码了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223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文件，要是用一般的文本工具打开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文件的话确实会是一堆乱码，而用开发工具打开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的话，开发工具会给你反编译一遍，所以看起来就是正常代码了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1915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文件，要是用一般的文本工具打开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文件的话确实会是一堆乱码，而用开发工具打开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的话，开发工具会给你反编译一遍，所以看起来就是正常代码了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424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1354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文件，要是用一般的文本工具打开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文件的话确实会是一堆乱码，而用开发工具打开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的话，开发工具会给你反编译一遍，所以看起来就是正常代码了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083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文件，要是用一般的文本工具打开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文件的话确实会是一堆乱码，而用开发工具打开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的话，开发工具会给你反编译一遍，所以看起来就是正常代码了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57608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6765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4752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9170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7131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1701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5227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文件，要是用一般的文本工具打开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文件的话确实会是一堆乱码，而用开发工具打开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的话，开发工具会给你反编译一遍，所以看起来就是正常代码了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8525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654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3778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4327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9049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1675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47806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716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3650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010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281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文件，要是用一般的文本工具打开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文件的话确实会是一堆乱码，而用开发工具打开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.class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的话，开发工具会给你反编译一遍，所以看起来就是正常代码了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7690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9463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1491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7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17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 并发编程及多线程  </a:t>
            </a:r>
            <a:endParaRPr kumimoji="1"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9775E4F-91FF-944A-AA06-0A277F28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任务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(task)</a:t>
            </a:r>
            <a:endParaRPr kumimoji="1" lang="zh-CN" altLang="en-US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1A8D9E-64F4-DF4A-B202-CF298ECEC7A2}"/>
              </a:ext>
            </a:extLst>
          </p:cNvPr>
          <p:cNvSpPr txBox="1"/>
          <p:nvPr/>
        </p:nvSpPr>
        <p:spPr>
          <a:xfrm>
            <a:off x="1479176" y="2097741"/>
            <a:ext cx="1013908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在多道程序或多进程环境中，要由计算机来完成的基本工作元，它是由控制程序处理的一 个或多个指令序列。简单说，完成任务是计算机的本职工作。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EF99B5-2936-9742-B691-9BCCEDAEF50E}"/>
              </a:ext>
            </a:extLst>
          </p:cNvPr>
          <p:cNvSpPr txBox="1"/>
          <p:nvPr/>
        </p:nvSpPr>
        <p:spPr>
          <a:xfrm>
            <a:off x="2161311" y="4738254"/>
            <a:ext cx="8750368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拓展： 在移动开发中，比如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Android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开发，也有任务的概念，他们是类似的，因为手机可以看成一台小电脑，所以下面讲的所有概念都可以迁移理解到其他硬件平台</a:t>
            </a:r>
          </a:p>
        </p:txBody>
      </p:sp>
    </p:spTree>
    <p:extLst>
      <p:ext uri="{BB962C8B-B14F-4D97-AF65-F5344CB8AC3E}">
        <p14:creationId xmlns:p14="http://schemas.microsoft.com/office/powerpoint/2010/main" val="115409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134342" y="831272"/>
            <a:ext cx="992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任务分类：计算密集型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vs. IO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密集型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1A8D9E-64F4-DF4A-B202-CF298ECEC7A2}"/>
              </a:ext>
            </a:extLst>
          </p:cNvPr>
          <p:cNvSpPr txBox="1"/>
          <p:nvPr/>
        </p:nvSpPr>
        <p:spPr>
          <a:xfrm>
            <a:off x="1479176" y="2097741"/>
            <a:ext cx="10139083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计算密集型任务的特点是要进行大量的计算，消耗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资源，比如计算圆周率、对视频进行高清解码等等，全靠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的运算能力。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密集型任务，涉及到网络、磁盘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的任务都是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密集型任务，这类任务的特点是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消耗很少，任务的大部分时间都在等待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操作完成（因为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的速度远远低于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和内存的速度）。</a:t>
            </a:r>
          </a:p>
        </p:txBody>
      </p:sp>
    </p:spTree>
    <p:extLst>
      <p:ext uri="{BB962C8B-B14F-4D97-AF65-F5344CB8AC3E}">
        <p14:creationId xmlns:p14="http://schemas.microsoft.com/office/powerpoint/2010/main" val="297877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134342" y="831272"/>
            <a:ext cx="992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串行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5B5AD9-0F6D-C844-8B17-D264C9EC81E1}"/>
              </a:ext>
            </a:extLst>
          </p:cNvPr>
          <p:cNvSpPr txBox="1"/>
          <p:nvPr/>
        </p:nvSpPr>
        <p:spPr>
          <a:xfrm>
            <a:off x="1309255" y="2306782"/>
            <a:ext cx="10309004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回想一下高中物理中的 串行电路。串行就是 逐个顺序经过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完成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，不能同时做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件事情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在计算机中，串行有同样的意思，假设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是串行的，那么你在听歌的时候，是没法写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或者玩游戏了。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：简单，易控制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：因为简单而付出效率低下的代价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8969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134342" y="831272"/>
            <a:ext cx="992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并行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5B5AD9-0F6D-C844-8B17-D264C9EC81E1}"/>
              </a:ext>
            </a:extLst>
          </p:cNvPr>
          <p:cNvSpPr txBox="1"/>
          <p:nvPr/>
        </p:nvSpPr>
        <p:spPr>
          <a:xfrm>
            <a:off x="1413164" y="3013501"/>
            <a:ext cx="10309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相对串行，同个时间可以处理多个事情，刚开头的，你边看视频，边吃饭可以认为是并行</a:t>
            </a:r>
          </a:p>
        </p:txBody>
      </p:sp>
    </p:spTree>
    <p:extLst>
      <p:ext uri="{BB962C8B-B14F-4D97-AF65-F5344CB8AC3E}">
        <p14:creationId xmlns:p14="http://schemas.microsoft.com/office/powerpoint/2010/main" val="289351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134342" y="831272"/>
            <a:ext cx="992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并发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(concurrency)</a:t>
            </a:r>
            <a:endParaRPr kumimoji="1" lang="zh-CN" altLang="en-US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5B5AD9-0F6D-C844-8B17-D264C9EC81E1}"/>
              </a:ext>
            </a:extLst>
          </p:cNvPr>
          <p:cNvSpPr txBox="1"/>
          <p:nvPr/>
        </p:nvSpPr>
        <p:spPr>
          <a:xfrm>
            <a:off x="1413164" y="3013501"/>
            <a:ext cx="103090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在操作系统中，是指一个时间段中有几个程序都处于已启动运行到运行完毕之间，且这几个程序都是在同一个处理机上运行，</a:t>
            </a:r>
            <a:r>
              <a:rPr kumimoji="1" lang="zh-CN" altLang="en-US" sz="2400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但任一个时刻点上只有一个程序在处理机上运行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并发是假并行，但效果上看起来是并行，因为几个程序按照时间片运行，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8379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134342" y="831272"/>
            <a:ext cx="992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并发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vs.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并行  简易理解版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5B5AD9-0F6D-C844-8B17-D264C9EC81E1}"/>
              </a:ext>
            </a:extLst>
          </p:cNvPr>
          <p:cNvSpPr txBox="1"/>
          <p:nvPr/>
        </p:nvSpPr>
        <p:spPr>
          <a:xfrm>
            <a:off x="1309255" y="2306782"/>
            <a:ext cx="1030900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串行：你吃饭吃到一半，电话来了，你一直到吃完了以后才去接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并行：你吃饭吃到一半，电话来了，你一边打电话一边吃饭</a:t>
            </a:r>
            <a:b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并发：你吃饭吃到一半，电话来了，你停了下来接了电话，接完后继续吃饭</a:t>
            </a:r>
            <a:b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6184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134342" y="831272"/>
            <a:ext cx="992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并发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vs.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并行 定义版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5B5AD9-0F6D-C844-8B17-D264C9EC81E1}"/>
              </a:ext>
            </a:extLst>
          </p:cNvPr>
          <p:cNvSpPr txBox="1"/>
          <p:nvPr/>
        </p:nvSpPr>
        <p:spPr>
          <a:xfrm>
            <a:off x="1309255" y="2223654"/>
            <a:ext cx="10309004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并发当有多个线程在操作时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如果系统只有一个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则它根本不可能真正同时进行一个以上的线程，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它只能把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运行时间划分成若干个时间段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再将时间 段分配给各个线程执行，在一个时间段的线程代码运行时，其它线程处于挂起状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。这种方式我们称之为并发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(Concurrent)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并行：当系统有一个以上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则线程的操作有可能非并发。当一个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执行一个线程时，另一个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可以执行另一个线程，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两个线程互不抢占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资源，可以同时进行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，这种方式我们称之为并行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(Parallel)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1875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进程（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434820" y="2584473"/>
            <a:ext cx="4170360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是一个在内存中运行的应用程序。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每个进程都有自己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独立的一块内存空间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，一个进程可以有多个线程，比如在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Windows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系统中，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一个运行的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x.exe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就是一个进程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C14AEF-DF18-FE4A-B206-5F04478A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008" y="2218349"/>
            <a:ext cx="6657139" cy="463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32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(process)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964209" y="3645569"/>
            <a:ext cx="3896548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当你边听歌，边在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Eclipse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中敲代码的时候，电脑上是由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个进程在运行的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8ECD39-29B7-3E41-BB8D-4611A823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048" y="2043732"/>
            <a:ext cx="5894438" cy="481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87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进程的小缺点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263301" y="2945964"/>
            <a:ext cx="10249222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面对一个多任务的应用程序，创建多个进程是不太实际的，因为进程具有下面的缺点：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删除不够快：因为要分配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回收各种资源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切换不够快：操作系统切换进程在速度上不快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相对后面的线程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数据被隔离：进程间是互相隔离的，内存无法共享，通讯也比较麻烦。</a:t>
            </a:r>
          </a:p>
        </p:txBody>
      </p:sp>
    </p:spTree>
    <p:extLst>
      <p:ext uri="{BB962C8B-B14F-4D97-AF65-F5344CB8AC3E}">
        <p14:creationId xmlns:p14="http://schemas.microsoft.com/office/powerpoint/2010/main" val="112274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42169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6813179" y="1528105"/>
            <a:ext cx="4209608" cy="4694592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操作系统概念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如何查看电脑中的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核数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并发和并行的区别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File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文件的输入和输出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1---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本地读写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2---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上读取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类简单介绍（不做要求）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E39426-AFD9-D140-89E0-2CF3A07C53D3}"/>
              </a:ext>
            </a:extLst>
          </p:cNvPr>
          <p:cNvSpPr txBox="1"/>
          <p:nvPr/>
        </p:nvSpPr>
        <p:spPr>
          <a:xfrm>
            <a:off x="1362636" y="3260757"/>
            <a:ext cx="2563906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02574683-9260-0046-AB23-E330BDC11C49}"/>
              </a:ext>
            </a:extLst>
          </p:cNvPr>
          <p:cNvSpPr/>
          <p:nvPr/>
        </p:nvSpPr>
        <p:spPr>
          <a:xfrm>
            <a:off x="4787152" y="3325906"/>
            <a:ext cx="591671" cy="420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749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Mini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版进程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线程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263301" y="2945964"/>
            <a:ext cx="10249222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为了改进进程的缺点，计算机科学家设计了缩小版的进程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线程，线程成为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调度的最小单位。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一个进程包含多个线程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线程之间共享大部分数据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线程启动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切换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销毁快（小船好调头的道理，大船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尾大不掉）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9463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线程的例子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263301" y="2040996"/>
            <a:ext cx="10249222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大致的例子，具体软件的设计细节可能不一样，但宗旨不变：一个进程会把照子功能划分给线程去负责。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桌面端</a:t>
            </a:r>
            <a:r>
              <a:rPr kumimoji="1" lang="en-US" altLang="zh-CN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文档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：你在打字的时候， 记录你打字并显示在屏幕上的有一个线程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统计打字的的有一个线程，自动调整格式的有有一个线程。。。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桌面端游戏：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复杂的游戏那就更是多线程了，刷新页面的，统计数据的，网络通信的，各个功能模块都可能是线程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手机端</a:t>
            </a:r>
            <a:r>
              <a:rPr kumimoji="1" lang="en-US" altLang="zh-CN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Android:</a:t>
            </a: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微信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：你聊天的时候你聊天打字有一个线程，监听其他消息的有一个线程，发送消息有一个线程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975375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790164" y="374056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线程的“一生”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992B56-493E-A84A-8CBD-237A1040B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31" y="1550997"/>
            <a:ext cx="7050337" cy="49329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94D77A-FD06-F247-A815-E5441AA08C3B}"/>
              </a:ext>
            </a:extLst>
          </p:cNvPr>
          <p:cNvSpPr txBox="1"/>
          <p:nvPr/>
        </p:nvSpPr>
        <p:spPr>
          <a:xfrm>
            <a:off x="8104908" y="1595021"/>
            <a:ext cx="384463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线程的状态</a:t>
            </a:r>
            <a:endParaRPr kumimoji="1" lang="en-US" altLang="zh-CN" sz="2400" dirty="0"/>
          </a:p>
          <a:p>
            <a:pPr marL="342900" indent="-342900">
              <a:buAutoNum type="arabicPeriod"/>
            </a:pPr>
            <a:r>
              <a:rPr kumimoji="1" lang="zh-CN" altLang="en-US" sz="2400" dirty="0"/>
              <a:t>新建：新创建了一个线程对象，但还没有调用</a:t>
            </a:r>
            <a:r>
              <a:rPr kumimoji="1" lang="en-US" altLang="zh-CN" sz="2400" dirty="0"/>
              <a:t>start()</a:t>
            </a:r>
            <a:r>
              <a:rPr kumimoji="1" lang="zh-CN" altLang="en-US" sz="2400" dirty="0"/>
              <a:t>方法。</a:t>
            </a:r>
            <a:endParaRPr kumimoji="1" lang="en-US" altLang="zh-CN" sz="2400" dirty="0"/>
          </a:p>
          <a:p>
            <a:pPr marL="342900" indent="-342900">
              <a:buAutoNum type="arabicPeriod"/>
            </a:pPr>
            <a:r>
              <a:rPr kumimoji="1" lang="zh-CN" altLang="en-US" sz="2400" dirty="0"/>
              <a:t>就绪：线程已经准备好，随时等待被调用此时调用了</a:t>
            </a:r>
            <a:r>
              <a:rPr kumimoji="1" lang="en-US" altLang="zh-CN" sz="2400" dirty="0"/>
              <a:t>start</a:t>
            </a:r>
            <a:r>
              <a:rPr kumimoji="1" lang="zh-CN" altLang="en-US" sz="2400" dirty="0"/>
              <a:t>方法，</a:t>
            </a:r>
            <a:endParaRPr kumimoji="1" lang="en-US" altLang="zh-CN" sz="2400" dirty="0"/>
          </a:p>
          <a:p>
            <a:pPr marL="342900" indent="-342900">
              <a:buAutoNum type="arabicPeriod"/>
            </a:pPr>
            <a:r>
              <a:rPr kumimoji="1" lang="zh-CN" altLang="en-US" sz="2400" dirty="0"/>
              <a:t>运行：</a:t>
            </a:r>
            <a:r>
              <a:rPr kumimoji="1" lang="en-US" altLang="zh-CN" sz="2400" dirty="0" err="1"/>
              <a:t>cpu</a:t>
            </a:r>
            <a:r>
              <a:rPr kumimoji="1" lang="zh-CN" altLang="en-US" sz="2400" dirty="0"/>
              <a:t>开始执行线程，调用了 </a:t>
            </a:r>
            <a:r>
              <a:rPr kumimoji="1" lang="en-US" altLang="zh-CN" sz="2400" dirty="0"/>
              <a:t>run()</a:t>
            </a:r>
            <a:r>
              <a:rPr kumimoji="1" lang="zh-CN" altLang="en-US" sz="2400" dirty="0"/>
              <a:t>方法</a:t>
            </a:r>
            <a:endParaRPr kumimoji="1" lang="en-US" altLang="zh-CN" sz="2400" dirty="0"/>
          </a:p>
          <a:p>
            <a:pPr marL="342900" indent="-342900">
              <a:buAutoNum type="arabicPeriod"/>
            </a:pPr>
            <a:r>
              <a:rPr kumimoji="1" lang="zh-CN" altLang="en-US" sz="2400" dirty="0"/>
              <a:t>阻塞：表示当前线程把资源让出来给其他线程，</a:t>
            </a:r>
            <a:endParaRPr kumimoji="1" lang="en-US" altLang="zh-CN" sz="2400" dirty="0"/>
          </a:p>
          <a:p>
            <a:pPr marL="342900" indent="-342900">
              <a:buAutoNum type="arabicPeriod"/>
            </a:pPr>
            <a:r>
              <a:rPr kumimoji="1" lang="en-US" altLang="zh-CN" sz="2400" dirty="0"/>
              <a:t>(</a:t>
            </a:r>
            <a:r>
              <a:rPr kumimoji="1" lang="zh-CN" altLang="en-US" sz="2400" dirty="0"/>
              <a:t>被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终止：表示该线程已经执行完毕或者直接被终止。</a:t>
            </a:r>
          </a:p>
        </p:txBody>
      </p:sp>
    </p:spTree>
    <p:extLst>
      <p:ext uri="{BB962C8B-B14F-4D97-AF65-F5344CB8AC3E}">
        <p14:creationId xmlns:p14="http://schemas.microsoft.com/office/powerpoint/2010/main" val="2414816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进程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/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线程切换的代价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1A8D9E-64F4-DF4A-B202-CF298ECEC7A2}"/>
              </a:ext>
            </a:extLst>
          </p:cNvPr>
          <p:cNvSpPr txBox="1"/>
          <p:nvPr/>
        </p:nvSpPr>
        <p:spPr>
          <a:xfrm>
            <a:off x="1479176" y="2097741"/>
            <a:ext cx="10139083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无论是多进程还是多线程，只要数量一多，效率肯定上不去，为什么呢？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假设期末了大家要复习备考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门课，每天晚上需要开心地做 数学、英语、物理、化学这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科的作业，每项作业耗时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假设你打算切换到并发，可以先做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分钟语文，再切换到数学作业，做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分钟，再切换到英语，以此类推，只要切换速度足够快，这种方式就是并发，以幼儿园小朋友的眼光来看，你就正在同时写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科作业。</a:t>
            </a:r>
          </a:p>
        </p:txBody>
      </p:sp>
    </p:spTree>
    <p:extLst>
      <p:ext uri="{BB962C8B-B14F-4D97-AF65-F5344CB8AC3E}">
        <p14:creationId xmlns:p14="http://schemas.microsoft.com/office/powerpoint/2010/main" val="378529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进程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/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线程切换 的代价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1A8D9E-64F4-DF4A-B202-CF298ECEC7A2}"/>
              </a:ext>
            </a:extLst>
          </p:cNvPr>
          <p:cNvSpPr txBox="1"/>
          <p:nvPr/>
        </p:nvSpPr>
        <p:spPr>
          <a:xfrm>
            <a:off x="1026458" y="2139304"/>
            <a:ext cx="10139083" cy="3731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切换作业是有代价的，比如从语文切到数学，要先收拾桌子上的语文书本、钢笔（这叫保存现场），然后，打开数学课本、找出圆规直尺（这叫准备新环境），才能开始做数学作业。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操作系统在切换进程或者线程时也是一样的，它需要先保存当前执行的现场环境（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寄存器状态、内存页等），然后，把新任务的执行环境准备好（恢复上次的寄存器状态，切换内存页等），才能开始执行。这个切换过程虽然很快，但是也需要耗费时间。如果有几千个任务同时进行，操作系统可能就主要忙着切换任务，根本没有多少时间去执行任务了，这种情况最常见的就是硬盘狂响，点窗口无反应，系统处于假死状态。</a:t>
            </a:r>
          </a:p>
        </p:txBody>
      </p:sp>
    </p:spTree>
    <p:extLst>
      <p:ext uri="{BB962C8B-B14F-4D97-AF65-F5344CB8AC3E}">
        <p14:creationId xmlns:p14="http://schemas.microsoft.com/office/powerpoint/2010/main" val="3961803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进程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/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线程切换 的代价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1A8D9E-64F4-DF4A-B202-CF298ECEC7A2}"/>
              </a:ext>
            </a:extLst>
          </p:cNvPr>
          <p:cNvSpPr txBox="1"/>
          <p:nvPr/>
        </p:nvSpPr>
        <p:spPr>
          <a:xfrm>
            <a:off x="1026458" y="2139304"/>
            <a:ext cx="10139083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在现实项目中，不是线程越多越好，因为线程之间切换的代价也很大，反而影响了效率</a:t>
            </a:r>
          </a:p>
        </p:txBody>
      </p:sp>
    </p:spTree>
    <p:extLst>
      <p:ext uri="{BB962C8B-B14F-4D97-AF65-F5344CB8AC3E}">
        <p14:creationId xmlns:p14="http://schemas.microsoft.com/office/powerpoint/2010/main" val="3186394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稍微喘口气，回顾一下概念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2848240" y="2078598"/>
            <a:ext cx="7735824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 及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计算密集型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vs. IO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密集型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线程切换的代价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443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并发编程和多线程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2785894" y="3138471"/>
            <a:ext cx="773582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：如何 一心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多用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如何实现：</a:t>
            </a:r>
            <a:r>
              <a:rPr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多线程</a:t>
            </a:r>
            <a:endParaRPr lang="en-US" altLang="zh-CN" sz="2400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 descr="吐舌头表情，实心填充">
            <a:extLst>
              <a:ext uri="{FF2B5EF4-FFF2-40B4-BE49-F238E27FC236}">
                <a16:creationId xmlns:a16="http://schemas.microsoft.com/office/drawing/2014/main" id="{0BB86C30-C51A-4E4E-85D2-E85A1FEF1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1960" y="3138471"/>
            <a:ext cx="747728" cy="74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08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并发编程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2312182" y="2232957"/>
            <a:ext cx="8976615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我们主要关注 并发编程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，而不是并行，因为并发是我们可以控制的，可以创建多个线程，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会帮我们去切换运行。实际的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能承受的最大线程数是无法满足所有软件需要的线程的，所以并发更加有实际意义。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至于并行，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若发现两个线程不互相冲突，比如一个是计算型的，一个是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型的，那么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会自动决定去并行，我们软件工程师并不需要做太多的事情。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5070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2133458" y="3429000"/>
            <a:ext cx="892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概念讲了这么多，下面要讲代码了</a:t>
            </a:r>
          </a:p>
        </p:txBody>
      </p:sp>
    </p:spTree>
    <p:extLst>
      <p:ext uri="{BB962C8B-B14F-4D97-AF65-F5344CB8AC3E}">
        <p14:creationId xmlns:p14="http://schemas.microsoft.com/office/powerpoint/2010/main" val="2699307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想想生活中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D39585-1352-AC4B-9B4F-9FFC6DF656F2}"/>
              </a:ext>
            </a:extLst>
          </p:cNvPr>
          <p:cNvSpPr txBox="1"/>
          <p:nvPr/>
        </p:nvSpPr>
        <p:spPr>
          <a:xfrm>
            <a:off x="1636293" y="2728321"/>
            <a:ext cx="9914021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有边吃饭，变看视频，边聊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qq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的习惯？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125476-3DD7-2649-8DB2-4D0316F1A68C}"/>
              </a:ext>
            </a:extLst>
          </p:cNvPr>
          <p:cNvSpPr txBox="1"/>
          <p:nvPr/>
        </p:nvSpPr>
        <p:spPr>
          <a:xfrm>
            <a:off x="1636292" y="3905645"/>
            <a:ext cx="9914021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做编程题目时，一边在网络上搜，一边敲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拷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贝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代码的经历？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50032E-C059-8F4F-AD01-2CCB440373CC}"/>
              </a:ext>
            </a:extLst>
          </p:cNvPr>
          <p:cNvSpPr txBox="1"/>
          <p:nvPr/>
        </p:nvSpPr>
        <p:spPr>
          <a:xfrm>
            <a:off x="1636292" y="5237019"/>
            <a:ext cx="8401326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如果把你自己当做计算机，那么此时此刻的你也在多任务运行中，细小观察，生活中会有很多这样的例子。</a:t>
            </a:r>
          </a:p>
        </p:txBody>
      </p:sp>
    </p:spTree>
    <p:extLst>
      <p:ext uri="{BB962C8B-B14F-4D97-AF65-F5344CB8AC3E}">
        <p14:creationId xmlns:p14="http://schemas.microsoft.com/office/powerpoint/2010/main" val="411732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线程最基本的类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---thread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3372055" y="2710939"/>
            <a:ext cx="897661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Thread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类 ，线程类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Runnable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接口，作为线程的参数传入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2138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665018"/>
            <a:ext cx="9828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线程最基本的接口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---runnable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3372055" y="2710939"/>
            <a:ext cx="897661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Runnable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接口，作为线程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thread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的参数传入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5587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093972" y="706582"/>
            <a:ext cx="9828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Thread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vs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runnable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2519999" y="2544684"/>
            <a:ext cx="8976615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Runnable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接口比继承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Thread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类所具有的优势：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）：适合多个相同的程序代码的线程去处理同一个资源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）：可以避免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中的单继承的限制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）：增加程序的健壮性，代码可以被多个线程共享，代码和数据独立</a:t>
            </a:r>
          </a:p>
        </p:txBody>
      </p:sp>
    </p:spTree>
    <p:extLst>
      <p:ext uri="{BB962C8B-B14F-4D97-AF65-F5344CB8AC3E}">
        <p14:creationId xmlns:p14="http://schemas.microsoft.com/office/powerpoint/2010/main" val="85782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06AE9C-CD2E-654C-823A-C4227D48DE96}"/>
              </a:ext>
            </a:extLst>
          </p:cNvPr>
          <p:cNvSpPr txBox="1"/>
          <p:nvPr/>
        </p:nvSpPr>
        <p:spPr>
          <a:xfrm>
            <a:off x="1517904" y="2921168"/>
            <a:ext cx="9948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CN" altLang="en-US" sz="6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这堂课我们学了什么？</a:t>
            </a:r>
          </a:p>
        </p:txBody>
      </p:sp>
    </p:spTree>
    <p:extLst>
      <p:ext uri="{BB962C8B-B14F-4D97-AF65-F5344CB8AC3E}">
        <p14:creationId xmlns:p14="http://schemas.microsoft.com/office/powerpoint/2010/main" val="250244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06AE9C-CD2E-654C-823A-C4227D48DE96}"/>
              </a:ext>
            </a:extLst>
          </p:cNvPr>
          <p:cNvSpPr txBox="1"/>
          <p:nvPr/>
        </p:nvSpPr>
        <p:spPr>
          <a:xfrm>
            <a:off x="1517904" y="2921168"/>
            <a:ext cx="99486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CN" altLang="en-US" sz="6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推荐扩展</a:t>
            </a:r>
            <a:endParaRPr kumimoji="1" lang="en-US" altLang="zh-CN" sz="60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sz="6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6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深入理解计算机系统</a:t>
            </a:r>
            <a:r>
              <a:rPr kumimoji="1" lang="en-US" altLang="zh-CN" sz="6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endParaRPr kumimoji="1" lang="zh-CN" altLang="en-US" sz="60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643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06AE9C-CD2E-654C-823A-C4227D48DE96}"/>
              </a:ext>
            </a:extLst>
          </p:cNvPr>
          <p:cNvSpPr txBox="1"/>
          <p:nvPr/>
        </p:nvSpPr>
        <p:spPr>
          <a:xfrm>
            <a:off x="1517904" y="2921168"/>
            <a:ext cx="99486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CN" altLang="en-US" sz="6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大家自己做一个这节课的</a:t>
            </a:r>
            <a:endParaRPr kumimoji="1" lang="en-US" altLang="zh-CN" sz="60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algn="ctr"/>
            <a:r>
              <a:rPr kumimoji="1" lang="zh-CN" altLang="en-US" sz="6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思维导图</a:t>
            </a:r>
          </a:p>
        </p:txBody>
      </p:sp>
    </p:spTree>
    <p:extLst>
      <p:ext uri="{BB962C8B-B14F-4D97-AF65-F5344CB8AC3E}">
        <p14:creationId xmlns:p14="http://schemas.microsoft.com/office/powerpoint/2010/main" val="3577827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并发编程和多线程的价值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2785894" y="2307199"/>
            <a:ext cx="7735824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为啥计算机要有并发编程 ，多线程这种同时或者看似“同时”的设计呢？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也就是说，你为啥要边吃饭，边看视频，还不放弃聊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qq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呢？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E52E6E-9103-C245-87AE-4626EB5AEB6F}"/>
              </a:ext>
            </a:extLst>
          </p:cNvPr>
          <p:cNvSpPr txBox="1"/>
          <p:nvPr/>
        </p:nvSpPr>
        <p:spPr>
          <a:xfrm>
            <a:off x="2730153" y="5907167"/>
            <a:ext cx="9295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充分地利用计算机硬件，减少资源闲置，让软件能跑的更快更流畅。</a:t>
            </a:r>
          </a:p>
        </p:txBody>
      </p:sp>
      <p:pic>
        <p:nvPicPr>
          <p:cNvPr id="6" name="图形 5" descr="有想法的人">
            <a:extLst>
              <a:ext uri="{FF2B5EF4-FFF2-40B4-BE49-F238E27FC236}">
                <a16:creationId xmlns:a16="http://schemas.microsoft.com/office/drawing/2014/main" id="{AD144C57-B73B-E84A-A27A-EC9905323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082" y="1973856"/>
            <a:ext cx="914400" cy="914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BF34669-48E8-7A46-8331-965420AE36D2}"/>
              </a:ext>
            </a:extLst>
          </p:cNvPr>
          <p:cNvSpPr txBox="1"/>
          <p:nvPr/>
        </p:nvSpPr>
        <p:spPr>
          <a:xfrm>
            <a:off x="2730153" y="5136512"/>
            <a:ext cx="7969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因为你想在单位时间里多做一些事，多体验一些东西</a:t>
            </a:r>
          </a:p>
        </p:txBody>
      </p:sp>
      <p:pic>
        <p:nvPicPr>
          <p:cNvPr id="10" name="图形 9" descr="男人和女人">
            <a:extLst>
              <a:ext uri="{FF2B5EF4-FFF2-40B4-BE49-F238E27FC236}">
                <a16:creationId xmlns:a16="http://schemas.microsoft.com/office/drawing/2014/main" id="{FCD574D9-E1D8-2743-9F0D-0E3F402E9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7183" y="4880583"/>
            <a:ext cx="758652" cy="758652"/>
          </a:xfrm>
          <a:prstGeom prst="rect">
            <a:avLst/>
          </a:prstGeom>
        </p:spPr>
      </p:pic>
      <p:pic>
        <p:nvPicPr>
          <p:cNvPr id="12" name="图形 11" descr="Internet">
            <a:extLst>
              <a:ext uri="{FF2B5EF4-FFF2-40B4-BE49-F238E27FC236}">
                <a16:creationId xmlns:a16="http://schemas.microsoft.com/office/drawing/2014/main" id="{3A01F855-E9C9-974A-863D-F9EFA7AAF2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7183" y="5836547"/>
            <a:ext cx="758652" cy="75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4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硬件基础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1917B5-F4AA-924D-BB95-05F6477B5AFD}"/>
              </a:ext>
            </a:extLst>
          </p:cNvPr>
          <p:cNvSpPr txBox="1"/>
          <p:nvPr/>
        </p:nvSpPr>
        <p:spPr>
          <a:xfrm>
            <a:off x="1708484" y="2574758"/>
            <a:ext cx="9480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并发编程 是软件领域的概念，在讲软件之前，我们继续先从硬件讲起。</a:t>
            </a:r>
          </a:p>
        </p:txBody>
      </p:sp>
    </p:spTree>
    <p:extLst>
      <p:ext uri="{BB962C8B-B14F-4D97-AF65-F5344CB8AC3E}">
        <p14:creationId xmlns:p14="http://schemas.microsoft.com/office/powerpoint/2010/main" val="449254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冯诺依曼计算机体系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25FE5F-54C7-954D-A27F-8E69639EA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050" y="2137500"/>
            <a:ext cx="8851900" cy="4000500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79DC9F22-DD8A-BF44-89A1-79453ED11459}"/>
              </a:ext>
            </a:extLst>
          </p:cNvPr>
          <p:cNvSpPr/>
          <p:nvPr/>
        </p:nvSpPr>
        <p:spPr>
          <a:xfrm>
            <a:off x="3838073" y="3188369"/>
            <a:ext cx="4515853" cy="223869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743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4EA516-21B4-2247-A364-53E0C6A3F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546" y="2838005"/>
            <a:ext cx="7275825" cy="29363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C4F3FD4-25A7-C041-A06F-92A61820E1A5}"/>
              </a:ext>
            </a:extLst>
          </p:cNvPr>
          <p:cNvSpPr txBox="1"/>
          <p:nvPr/>
        </p:nvSpPr>
        <p:spPr>
          <a:xfrm>
            <a:off x="9950824" y="2653553"/>
            <a:ext cx="1900517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2.4.GHZ</a:t>
            </a:r>
            <a:r>
              <a:rPr kumimoji="1" lang="zh-CN" altLang="en-US" dirty="0">
                <a:solidFill>
                  <a:schemeClr val="bg1"/>
                </a:solidFill>
              </a:rPr>
              <a:t>是单位时间信息处理速度，也就是可以通过多少车辆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33DE1F-1FAC-B545-A02B-969FED2C0B22}"/>
              </a:ext>
            </a:extLst>
          </p:cNvPr>
          <p:cNvSpPr txBox="1"/>
          <p:nvPr/>
        </p:nvSpPr>
        <p:spPr>
          <a:xfrm>
            <a:off x="2008094" y="1739153"/>
            <a:ext cx="636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Cpu</a:t>
            </a:r>
            <a:r>
              <a:rPr kumimoji="1" lang="zh-CN" altLang="en-US" dirty="0"/>
              <a:t>可以看成一个高速路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95DDDC-A5CA-E349-BEC9-78AA47B28340}"/>
              </a:ext>
            </a:extLst>
          </p:cNvPr>
          <p:cNvSpPr txBox="1"/>
          <p:nvPr/>
        </p:nvSpPr>
        <p:spPr>
          <a:xfrm>
            <a:off x="288758" y="3429000"/>
            <a:ext cx="1719336" cy="175432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可以同时处理几个线程，也就是有几车道，车道越多，车辆通过数量就越多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36A08B-99DC-1040-A8EF-07F3967FAA0A}"/>
              </a:ext>
            </a:extLst>
          </p:cNvPr>
          <p:cNvSpPr txBox="1"/>
          <p:nvPr/>
        </p:nvSpPr>
        <p:spPr>
          <a:xfrm>
            <a:off x="8373035" y="5943600"/>
            <a:ext cx="2335070" cy="14773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缓存：频繁地从磁盘或者内存读数据是需要时间消耗的，</a:t>
            </a:r>
            <a:r>
              <a:rPr kumimoji="1" lang="en-US" altLang="zh-CN" dirty="0" err="1">
                <a:solidFill>
                  <a:schemeClr val="bg1"/>
                </a:solidFill>
              </a:rPr>
              <a:t>cpu</a:t>
            </a:r>
            <a:r>
              <a:rPr kumimoji="1" lang="zh-CN" altLang="en-US" dirty="0">
                <a:solidFill>
                  <a:schemeClr val="bg1"/>
                </a:solidFill>
              </a:rPr>
              <a:t>里面会存储常用少量数据</a:t>
            </a:r>
          </a:p>
        </p:txBody>
      </p:sp>
    </p:spTree>
    <p:extLst>
      <p:ext uri="{BB962C8B-B14F-4D97-AF65-F5344CB8AC3E}">
        <p14:creationId xmlns:p14="http://schemas.microsoft.com/office/powerpoint/2010/main" val="4185576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411BA92-3B48-BC40-BDA9-C2C9C7DED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1" y="1491915"/>
            <a:ext cx="8154500" cy="478465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D8A1710-3A86-A042-9924-77DA86EB12E0}"/>
              </a:ext>
            </a:extLst>
          </p:cNvPr>
          <p:cNvSpPr txBox="1"/>
          <p:nvPr/>
        </p:nvSpPr>
        <p:spPr>
          <a:xfrm>
            <a:off x="9047747" y="3007895"/>
            <a:ext cx="26469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电脑虽然是</a:t>
            </a:r>
            <a:r>
              <a:rPr kumimoji="1" lang="en-US" altLang="zh-CN" dirty="0"/>
              <a:t>4</a:t>
            </a:r>
            <a:r>
              <a:rPr kumimoji="1" lang="zh-CN" altLang="en-US" dirty="0"/>
              <a:t>核，但因为启动了超线程，一个核由原本的一车道改为了</a:t>
            </a:r>
            <a:r>
              <a:rPr kumimoji="1" lang="en-US" altLang="zh-CN" dirty="0"/>
              <a:t>2</a:t>
            </a:r>
            <a:r>
              <a:rPr kumimoji="1" lang="zh-CN" altLang="en-US" dirty="0"/>
              <a:t>车道，因此这里有</a:t>
            </a:r>
            <a:r>
              <a:rPr kumimoji="1" lang="en-US" altLang="zh-CN" dirty="0"/>
              <a:t>8</a:t>
            </a:r>
            <a:r>
              <a:rPr kumimoji="1" lang="zh-CN" altLang="en-US" dirty="0"/>
              <a:t>个线程。</a:t>
            </a:r>
          </a:p>
        </p:txBody>
      </p:sp>
    </p:spTree>
    <p:extLst>
      <p:ext uri="{BB962C8B-B14F-4D97-AF65-F5344CB8AC3E}">
        <p14:creationId xmlns:p14="http://schemas.microsoft.com/office/powerpoint/2010/main" val="2763418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基础术语介绍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109599-8088-4C47-A23F-367B1775A92B}"/>
              </a:ext>
            </a:extLst>
          </p:cNvPr>
          <p:cNvSpPr txBox="1"/>
          <p:nvPr/>
        </p:nvSpPr>
        <p:spPr>
          <a:xfrm>
            <a:off x="1479176" y="2474259"/>
            <a:ext cx="9897036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 及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计算密集型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vs. IO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密集型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线程切换的代价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8090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27890</TotalTime>
  <Words>2584</Words>
  <Application>Microsoft Macintosh PowerPoint</Application>
  <PresentationFormat>宽屏</PresentationFormat>
  <Paragraphs>178</Paragraphs>
  <Slides>35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等线</vt:lpstr>
      <vt:lpstr>等线 Light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1457</cp:revision>
  <dcterms:created xsi:type="dcterms:W3CDTF">2019-09-24T01:18:33Z</dcterms:created>
  <dcterms:modified xsi:type="dcterms:W3CDTF">2020-05-22T13:08:55Z</dcterms:modified>
</cp:coreProperties>
</file>